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70" r:id="rId13"/>
    <p:sldId id="271" r:id="rId14"/>
    <p:sldId id="272" r:id="rId15"/>
    <p:sldId id="273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380-2E26-4DC5-9A55-F9FBAEB039B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00F-D477-4BA2-A4B5-B990040D5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380-2E26-4DC5-9A55-F9FBAEB039B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00F-D477-4BA2-A4B5-B990040D5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380-2E26-4DC5-9A55-F9FBAEB039B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00F-D477-4BA2-A4B5-B990040D5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380-2E26-4DC5-9A55-F9FBAEB039B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00F-D477-4BA2-A4B5-B990040D5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380-2E26-4DC5-9A55-F9FBAEB039B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00F-D477-4BA2-A4B5-B990040D5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380-2E26-4DC5-9A55-F9FBAEB039B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00F-D477-4BA2-A4B5-B990040D5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380-2E26-4DC5-9A55-F9FBAEB039B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00F-D477-4BA2-A4B5-B990040D5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380-2E26-4DC5-9A55-F9FBAEB039B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00F-D477-4BA2-A4B5-B990040D5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380-2E26-4DC5-9A55-F9FBAEB039B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00F-D477-4BA2-A4B5-B990040D5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380-2E26-4DC5-9A55-F9FBAEB039B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00F-D477-4BA2-A4B5-B990040D5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5380-2E26-4DC5-9A55-F9FBAEB039B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600F-D477-4BA2-A4B5-B990040D5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5380-2E26-4DC5-9A55-F9FBAEB039B5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D600F-D477-4BA2-A4B5-B990040D5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mc72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1795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Инструменты  обновления содержания образования в соответствии с введением ФГОС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348880"/>
            <a:ext cx="6400800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ЕДИНЫЙ МЕТОДИЧЕСКИЙ ДЕНЬ</a:t>
            </a:r>
          </a:p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СЕКЦИЯ</a:t>
            </a:r>
          </a:p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«Иностранные языки»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95536" y="6309320"/>
            <a:ext cx="1152128" cy="457200"/>
          </a:xfrm>
        </p:spPr>
        <p:txBody>
          <a:bodyPr/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25.03.2022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0943241"/>
              </p:ext>
            </p:extLst>
          </p:nvPr>
        </p:nvGraphicFramePr>
        <p:xfrm>
          <a:off x="4067944" y="188640"/>
          <a:ext cx="5076056" cy="714375"/>
        </p:xfrm>
        <a:graphic>
          <a:graphicData uri="http://schemas.openxmlformats.org/drawingml/2006/table">
            <a:tbl>
              <a:tblPr/>
              <a:tblGrid>
                <a:gridCol w="799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7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6699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Муниципальное автономное учреждение</a:t>
                      </a:r>
                    </a:p>
                    <a:p>
                      <a:r>
                        <a:rPr lang="ru-RU" sz="1400" b="0" dirty="0">
                          <a:solidFill>
                            <a:srgbClr val="006699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«ИНФОРМАЦИОННО-МЕТОДИЧЕСКИЙ ЦЕНТР»</a:t>
                      </a:r>
                    </a:p>
                    <a:p>
                      <a:r>
                        <a:rPr lang="ru-RU" sz="1400" b="0" dirty="0">
                          <a:solidFill>
                            <a:srgbClr val="006699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города Тюмени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28" name="Picture 4" descr="https://imc72.ru/templates/images/logo_imc_smal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86832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56992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Планируемые результаты освоения рабочей программы в соответствии с обновленным ФГОС (2021 г.)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2504" y="487559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Епрынцева Юлия Вячеславовна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учитель английского языка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МАОУ гимназия №83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4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Количественные показатели предметных результатов изучения английского языка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Коммуникативные умения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ACCA016-1FDC-4800-92DA-DDC7326D5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7716993"/>
              </p:ext>
            </p:extLst>
          </p:nvPr>
        </p:nvGraphicFramePr>
        <p:xfrm>
          <a:off x="254001" y="1394911"/>
          <a:ext cx="8710487" cy="523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641">
                  <a:extLst>
                    <a:ext uri="{9D8B030D-6E8A-4147-A177-3AD203B41FA5}">
                      <a16:colId xmlns:a16="http://schemas.microsoft.com/office/drawing/2014/main" xmlns="" val="3954278350"/>
                    </a:ext>
                  </a:extLst>
                </a:gridCol>
                <a:gridCol w="1324903">
                  <a:extLst>
                    <a:ext uri="{9D8B030D-6E8A-4147-A177-3AD203B41FA5}">
                      <a16:colId xmlns:a16="http://schemas.microsoft.com/office/drawing/2014/main" xmlns="" val="1286761878"/>
                    </a:ext>
                  </a:extLst>
                </a:gridCol>
                <a:gridCol w="1349904">
                  <a:extLst>
                    <a:ext uri="{9D8B030D-6E8A-4147-A177-3AD203B41FA5}">
                      <a16:colId xmlns:a16="http://schemas.microsoft.com/office/drawing/2014/main" xmlns="" val="1203693294"/>
                    </a:ext>
                  </a:extLst>
                </a:gridCol>
                <a:gridCol w="1373163">
                  <a:extLst>
                    <a:ext uri="{9D8B030D-6E8A-4147-A177-3AD203B41FA5}">
                      <a16:colId xmlns:a16="http://schemas.microsoft.com/office/drawing/2014/main" xmlns="" val="3362662919"/>
                    </a:ext>
                  </a:extLst>
                </a:gridCol>
                <a:gridCol w="1395842">
                  <a:extLst>
                    <a:ext uri="{9D8B030D-6E8A-4147-A177-3AD203B41FA5}">
                      <a16:colId xmlns:a16="http://schemas.microsoft.com/office/drawing/2014/main" xmlns="" val="1457496744"/>
                    </a:ext>
                  </a:extLst>
                </a:gridCol>
                <a:gridCol w="1339034">
                  <a:extLst>
                    <a:ext uri="{9D8B030D-6E8A-4147-A177-3AD203B41FA5}">
                      <a16:colId xmlns:a16="http://schemas.microsoft.com/office/drawing/2014/main" xmlns="" val="2083648943"/>
                    </a:ext>
                  </a:extLst>
                </a:gridCol>
              </a:tblGrid>
              <a:tr h="635996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 класс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 класс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 класс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 класс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3482165"/>
                  </a:ext>
                </a:extLst>
              </a:tr>
              <a:tr h="1004426">
                <a:tc>
                  <a:txBody>
                    <a:bodyPr/>
                    <a:lstStyle/>
                    <a:p>
                      <a:r>
                        <a:rPr lang="ru-RU" sz="1600" b="1" dirty="0"/>
                        <a:t>Говорение</a:t>
                      </a:r>
                    </a:p>
                    <a:p>
                      <a:r>
                        <a:rPr lang="ru-RU" sz="1600" b="1" dirty="0"/>
                        <a:t>Диалогическая речь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 5 реплик со стороны каждого собес.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 5 реплик со стороны каждого собеседника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 6 реплик со стороны каждого собеседника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 До 7 реплик со стороны каждого собеседника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 8 реплик со стороны каждого собеседника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1751086"/>
                  </a:ext>
                </a:extLst>
              </a:tr>
              <a:tr h="635996">
                <a:tc>
                  <a:txBody>
                    <a:bodyPr/>
                    <a:lstStyle/>
                    <a:p>
                      <a:r>
                        <a:rPr lang="ru-RU" sz="1600" b="1" dirty="0"/>
                        <a:t>Говорение</a:t>
                      </a:r>
                    </a:p>
                    <a:p>
                      <a:r>
                        <a:rPr lang="ru-RU" sz="1600" b="1" dirty="0"/>
                        <a:t>Монологическая речь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5-6 фраз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7-8 фраз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8-9 фраз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9-10 фраз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10-12 фраз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7752968"/>
                  </a:ext>
                </a:extLst>
              </a:tr>
              <a:tr h="784974">
                <a:tc>
                  <a:txBody>
                    <a:bodyPr/>
                    <a:lstStyle/>
                    <a:p>
                      <a:r>
                        <a:rPr lang="ru-RU" sz="1600" b="1" dirty="0"/>
                        <a:t>Аудирование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Время звучания – до 1 мин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Время звучания – до 1,5 минут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Время звучания – до 1,5 минут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Время звучания – до 2 минут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Время звучания – до 2 минут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6812764"/>
                  </a:ext>
                </a:extLst>
              </a:tr>
              <a:tr h="635996">
                <a:tc>
                  <a:txBody>
                    <a:bodyPr/>
                    <a:lstStyle/>
                    <a:p>
                      <a:r>
                        <a:rPr lang="ru-RU" sz="1600" b="1" dirty="0"/>
                        <a:t>Смысловое чтение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Объем текста – 180-200 слов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Объём текста — 250-300 слов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Объём текста — до 350 слов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Объём текста — 350-500 слов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Объём текста — 500-600 слов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6812523"/>
                  </a:ext>
                </a:extLst>
              </a:tr>
              <a:tr h="784974">
                <a:tc>
                  <a:txBody>
                    <a:bodyPr/>
                    <a:lstStyle/>
                    <a:p>
                      <a:r>
                        <a:rPr lang="ru-RU" sz="1600" b="1" dirty="0"/>
                        <a:t>Письменная речь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Объем сообщения до 60 слов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Объём сообщения — до 70 слов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Объём сообщения — до 90 слов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Объём сообщения — до 110 слов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Объём текста - до 120 слов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36386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Количественные показатели предметных результатов изучения английского языка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Языковые знания и умения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ACCA016-1FDC-4800-92DA-DDC7326D5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7257490"/>
              </p:ext>
            </p:extLst>
          </p:nvPr>
        </p:nvGraphicFramePr>
        <p:xfrm>
          <a:off x="251520" y="1412776"/>
          <a:ext cx="8712968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298">
                  <a:extLst>
                    <a:ext uri="{9D8B030D-6E8A-4147-A177-3AD203B41FA5}">
                      <a16:colId xmlns:a16="http://schemas.microsoft.com/office/drawing/2014/main" xmlns="" val="3954278350"/>
                    </a:ext>
                  </a:extLst>
                </a:gridCol>
                <a:gridCol w="1566711">
                  <a:extLst>
                    <a:ext uri="{9D8B030D-6E8A-4147-A177-3AD203B41FA5}">
                      <a16:colId xmlns:a16="http://schemas.microsoft.com/office/drawing/2014/main" xmlns="" val="1286761878"/>
                    </a:ext>
                  </a:extLst>
                </a:gridCol>
                <a:gridCol w="1380004">
                  <a:extLst>
                    <a:ext uri="{9D8B030D-6E8A-4147-A177-3AD203B41FA5}">
                      <a16:colId xmlns:a16="http://schemas.microsoft.com/office/drawing/2014/main" xmlns="" val="1203693294"/>
                    </a:ext>
                  </a:extLst>
                </a:gridCol>
                <a:gridCol w="1493652">
                  <a:extLst>
                    <a:ext uri="{9D8B030D-6E8A-4147-A177-3AD203B41FA5}">
                      <a16:colId xmlns:a16="http://schemas.microsoft.com/office/drawing/2014/main" xmlns="" val="3362662919"/>
                    </a:ext>
                  </a:extLst>
                </a:gridCol>
                <a:gridCol w="1558594">
                  <a:extLst>
                    <a:ext uri="{9D8B030D-6E8A-4147-A177-3AD203B41FA5}">
                      <a16:colId xmlns:a16="http://schemas.microsoft.com/office/drawing/2014/main" xmlns="" val="1457496744"/>
                    </a:ext>
                  </a:extLst>
                </a:gridCol>
                <a:gridCol w="1474709">
                  <a:extLst>
                    <a:ext uri="{9D8B030D-6E8A-4147-A177-3AD203B41FA5}">
                      <a16:colId xmlns:a16="http://schemas.microsoft.com/office/drawing/2014/main" xmlns="" val="2083648943"/>
                    </a:ext>
                  </a:extLst>
                </a:gridCol>
              </a:tblGrid>
              <a:tr h="680220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 класс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 класс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 класс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3482165"/>
                  </a:ext>
                </a:extLst>
              </a:tr>
              <a:tr h="1099222">
                <a:tc>
                  <a:txBody>
                    <a:bodyPr/>
                    <a:lstStyle/>
                    <a:p>
                      <a:r>
                        <a:rPr lang="ru-RU" sz="1400" b="1" dirty="0"/>
                        <a:t>Фонетическая сторона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Объем текста для чтения вслух – до 90 слов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Объем текста для чтения вслух – до 95 слов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Объем текста для чтения вслух – до 100 слов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Объем текста для чтения вслух – до 110 слов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Объем текста для чтения вслух – до 110 слов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1751086"/>
                  </a:ext>
                </a:extLst>
              </a:tr>
              <a:tr h="3333126">
                <a:tc>
                  <a:txBody>
                    <a:bodyPr/>
                    <a:lstStyle/>
                    <a:p>
                      <a:r>
                        <a:rPr lang="ru-RU" sz="1400" b="1" dirty="0"/>
                        <a:t>Лексическая сторона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Объем ЛЕ для продуктивного использования  - 625 (включая 500 ЛЕ, изуч. в нач. шк.)</a:t>
                      </a:r>
                    </a:p>
                    <a:p>
                      <a:pPr algn="ctr"/>
                      <a:r>
                        <a:rPr lang="ru-RU" sz="1400" dirty="0"/>
                        <a:t>Объем ЛЕ для рецептивного усвоения – 675 (включая 625 ЛЕ, изуч. в нач. шк.)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Объем ЛЕ для продуктивного использования  - 750 (включая 650 ЛЕ, изуч. ранее)</a:t>
                      </a:r>
                    </a:p>
                    <a:p>
                      <a:pPr algn="ctr"/>
                      <a:r>
                        <a:rPr lang="ru-RU" sz="1400" dirty="0"/>
                        <a:t>Объем ЛЕ для рецептивного усвоения – 800 (включая 750 ЛЕ продуктивного </a:t>
                      </a:r>
                      <a:r>
                        <a:rPr lang="en-US" sz="1400" dirty="0"/>
                        <a:t>min</a:t>
                      </a:r>
                      <a:r>
                        <a:rPr lang="ru-RU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Объем ЛЕ для продуктивного использования  - </a:t>
                      </a:r>
                      <a:r>
                        <a:rPr lang="en-US" sz="1400" dirty="0"/>
                        <a:t>9</a:t>
                      </a:r>
                      <a:r>
                        <a:rPr lang="ru-RU" sz="1400" dirty="0"/>
                        <a:t>50 (включая </a:t>
                      </a:r>
                      <a:r>
                        <a:rPr lang="en-US" sz="1400" dirty="0"/>
                        <a:t>7</a:t>
                      </a:r>
                      <a:r>
                        <a:rPr lang="ru-RU" sz="1400" dirty="0"/>
                        <a:t>50 ЛЕ, изуч. ранее)</a:t>
                      </a:r>
                    </a:p>
                    <a:p>
                      <a:pPr algn="ctr"/>
                      <a:r>
                        <a:rPr lang="ru-RU" sz="1400" dirty="0"/>
                        <a:t>Объем ЛЕ для рецептивного усвоения – </a:t>
                      </a:r>
                      <a:r>
                        <a:rPr lang="en-US" sz="1400" dirty="0"/>
                        <a:t>10</a:t>
                      </a:r>
                      <a:r>
                        <a:rPr lang="ru-RU" sz="1400" dirty="0"/>
                        <a:t>00 (включая </a:t>
                      </a:r>
                      <a:r>
                        <a:rPr lang="en-US" sz="1400" dirty="0"/>
                        <a:t>90</a:t>
                      </a:r>
                      <a:r>
                        <a:rPr lang="ru-RU" sz="1400" dirty="0"/>
                        <a:t>0 ЛЕ продуктивного </a:t>
                      </a:r>
                      <a:r>
                        <a:rPr lang="ru-RU" sz="1400" dirty="0" err="1"/>
                        <a:t>min</a:t>
                      </a:r>
                      <a:r>
                        <a:rPr lang="ru-RU" sz="1400" dirty="0"/>
                        <a:t>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Объем ЛЕ для продуктивного использования  - 1050 (включая изуч. ранее ЛЕ)</a:t>
                      </a:r>
                    </a:p>
                    <a:p>
                      <a:pPr algn="ctr"/>
                      <a:r>
                        <a:rPr lang="ru-RU" sz="1400" dirty="0"/>
                        <a:t>Объем ЛЕ для рецептивного усвоения – 1250 (включая 1050 ЛЕ продуктивного </a:t>
                      </a:r>
                      <a:r>
                        <a:rPr lang="ru-RU" sz="1400" dirty="0" err="1"/>
                        <a:t>min</a:t>
                      </a:r>
                      <a:r>
                        <a:rPr lang="ru-RU" sz="1400" dirty="0"/>
                        <a:t>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Объем ЛЕ для продуктивного использования  - 1200 (включая </a:t>
                      </a:r>
                      <a:r>
                        <a:rPr lang="ru-RU" sz="1400" dirty="0" err="1"/>
                        <a:t>изуч</a:t>
                      </a:r>
                      <a:r>
                        <a:rPr lang="ru-RU" sz="1400" dirty="0"/>
                        <a:t>. ранее ЛЕ)</a:t>
                      </a:r>
                    </a:p>
                    <a:p>
                      <a:pPr algn="ctr"/>
                      <a:r>
                        <a:rPr lang="ru-RU" sz="1400" dirty="0"/>
                        <a:t>Объем ЛЕ для рецептивного усвоения – 1350 (включая 1200 ЛЕ продуктивного </a:t>
                      </a:r>
                      <a:r>
                        <a:rPr lang="ru-RU" sz="1400" dirty="0" err="1"/>
                        <a:t>min</a:t>
                      </a:r>
                      <a:r>
                        <a:rPr lang="ru-RU" sz="1400" dirty="0"/>
                        <a:t>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775296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6423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89" y="692696"/>
            <a:ext cx="915178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028384" y="5085184"/>
            <a:ext cx="1008112" cy="576064"/>
          </a:xfrm>
          <a:prstGeom prst="rect">
            <a:avLst/>
          </a:prstGeom>
          <a:solidFill>
            <a:srgbClr val="FF0000">
              <a:alpha val="0"/>
            </a:srgbClr>
          </a:solidFill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3528" y="2276872"/>
            <a:ext cx="1512168" cy="0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68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Вывод: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6577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Сделан акцент на развитие «мягких» навыков —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личностных.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Подробно указан перечень предметных и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Зафиксированы контрольные точки с конкретными результатами учеников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Обновленный ФГОС (2021)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3356992"/>
            <a:ext cx="324036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Главная задача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708920"/>
            <a:ext cx="3528392" cy="2520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Конкретизация требования к обучающимся</a:t>
            </a:r>
            <a:endParaRPr lang="ru-RU" sz="32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923928" y="3933056"/>
            <a:ext cx="864096" cy="21602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Сравнительная характеристика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204864"/>
            <a:ext cx="25202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ФГОС 2009, 2010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204864"/>
            <a:ext cx="25202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ФГОС 2021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284984"/>
            <a:ext cx="3528392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Акцент на личности ребёнка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4149080"/>
            <a:ext cx="3528392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универсальных умений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5085184"/>
            <a:ext cx="3528392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Отсутствие четких требований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3284984"/>
            <a:ext cx="3528392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Конкретизация требований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4149080"/>
            <a:ext cx="3528392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Улучшение всей образовательной системы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Планируемые результаты освоения Примерной рабочей программы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3251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Личностные и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 результаты даются без деления на классы;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Тематическое содержание речи;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Метапредметная</a:t>
            </a:r>
            <a:r>
              <a:rPr lang="ru-RU" dirty="0" smtClean="0"/>
              <a:t> сущность способов организации учебной деятельности представлена в рубрике виды деятельности в Тематическом планировании;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Предметные результаты даются по классам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Планируемые результаты освоения Примерной рабочей программы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564904"/>
            <a:ext cx="8352928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объемы и виды устных и письменных высказываний обучающихся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789040"/>
            <a:ext cx="8352928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объемы текстов для чтения, время звучания текстов для </a:t>
            </a:r>
            <a:r>
              <a:rPr lang="ru-RU" sz="2000" b="1" dirty="0" err="1"/>
              <a:t>аудирования</a:t>
            </a:r>
            <a:r>
              <a:rPr lang="ru-RU" sz="2000" b="1" dirty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013176"/>
            <a:ext cx="8352928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количество лексических единиц для рецептивного и продуктивного усвоения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72000" y="1916832"/>
            <a:ext cx="0" cy="4657704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064896" cy="1008112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1628800"/>
            <a:ext cx="0" cy="4945736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41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68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Метапредметные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результаты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1556792"/>
            <a:ext cx="3384376" cy="208823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Овладение системой универсальных учебных </a:t>
            </a:r>
            <a:r>
              <a:rPr lang="ru-RU" sz="1600" i="1" dirty="0" smtClean="0"/>
              <a:t>познавательных</a:t>
            </a:r>
            <a:r>
              <a:rPr lang="ru-RU" sz="1600" dirty="0" smtClean="0"/>
              <a:t> </a:t>
            </a:r>
            <a:r>
              <a:rPr lang="ru-RU" sz="1600" dirty="0"/>
              <a:t>действий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обеспечивает </a:t>
            </a: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сформированность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когнитивных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навыков </a:t>
            </a:r>
            <a:r>
              <a:rPr lang="ru-RU" sz="1600" dirty="0"/>
              <a:t>у обучающихся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4293096"/>
            <a:ext cx="3384376" cy="208823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Овладение системой универсальных учебных </a:t>
            </a:r>
            <a:r>
              <a:rPr lang="ru-RU" sz="1600" i="1" dirty="0" smtClean="0"/>
              <a:t>коммуникативных</a:t>
            </a:r>
            <a:r>
              <a:rPr lang="ru-RU" sz="1600" dirty="0" smtClean="0"/>
              <a:t> </a:t>
            </a:r>
            <a:r>
              <a:rPr lang="ru-RU" sz="1600" dirty="0"/>
              <a:t>действий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обеспечивает </a:t>
            </a: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сформированность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социальных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навыков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 эмоционального интеллекта </a:t>
            </a:r>
            <a:r>
              <a:rPr lang="ru-RU" sz="1600" dirty="0"/>
              <a:t>обучающихся.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221088"/>
            <a:ext cx="3456384" cy="22322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Овладение системой универсальных учебных </a:t>
            </a:r>
            <a:r>
              <a:rPr lang="ru-RU" sz="1600" i="1" dirty="0"/>
              <a:t>регулятивных</a:t>
            </a:r>
          </a:p>
          <a:p>
            <a:pPr algn="ctr"/>
            <a:r>
              <a:rPr lang="ru-RU" sz="1600" dirty="0"/>
              <a:t>действий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обеспечивает формирование смысловых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установок личности </a:t>
            </a:r>
            <a:r>
              <a:rPr lang="ru-RU" sz="1600" dirty="0" smtClean="0"/>
              <a:t>и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жизненных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навыков личности</a:t>
            </a:r>
            <a:endParaRPr lang="ru-RU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3074903">
            <a:off x="5479719" y="3817779"/>
            <a:ext cx="534919" cy="3226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4283968" y="5229200"/>
            <a:ext cx="504055" cy="3285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7773985">
            <a:off x="3024595" y="3768900"/>
            <a:ext cx="470698" cy="31706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Предметные результаты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4283968" cy="43251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Разделяются по классам;</a:t>
            </a:r>
          </a:p>
          <a:p>
            <a:r>
              <a:rPr lang="ru-RU" sz="2400" dirty="0" smtClean="0"/>
              <a:t>Конкретизируются количественные показатели;</a:t>
            </a:r>
          </a:p>
          <a:p>
            <a:r>
              <a:rPr lang="ru-RU" sz="2400" dirty="0" smtClean="0"/>
              <a:t>Деление на виды РД: говорение, </a:t>
            </a:r>
            <a:r>
              <a:rPr lang="ru-RU" sz="2400" dirty="0" err="1" smtClean="0"/>
              <a:t>аудирование</a:t>
            </a:r>
            <a:r>
              <a:rPr lang="ru-RU" sz="2400" dirty="0" smtClean="0"/>
              <a:t>, смысловое чтение, письменная часть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92896"/>
            <a:ext cx="4172700" cy="4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716016" y="2492896"/>
            <a:ext cx="417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663</Words>
  <Application>Microsoft Office PowerPoint</Application>
  <PresentationFormat>Экран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Инструменты  обновления содержания образования в соответствии с введением ФГОС</vt:lpstr>
      <vt:lpstr>Обновленный ФГОС (2021)</vt:lpstr>
      <vt:lpstr>Сравнительная характеристика </vt:lpstr>
      <vt:lpstr>Планируемые результаты освоения Примерной рабочей программы</vt:lpstr>
      <vt:lpstr>Планируемые результаты освоения Примерной рабочей программы</vt:lpstr>
      <vt:lpstr>Слайд 6</vt:lpstr>
      <vt:lpstr>Слайд 7</vt:lpstr>
      <vt:lpstr>Метапредметные результаты</vt:lpstr>
      <vt:lpstr>Предметные результаты</vt:lpstr>
      <vt:lpstr>Количественные показатели предметных результатов изучения английского языка Коммуникативные умения</vt:lpstr>
      <vt:lpstr>Количественные показатели предметных результатов изучения английского языка Языковые знания и умения</vt:lpstr>
      <vt:lpstr>Слайд 12</vt:lpstr>
      <vt:lpstr>Слайд 13</vt:lpstr>
      <vt:lpstr>Слайд 14</vt:lpstr>
      <vt:lpstr>Слайд 15</vt:lpstr>
      <vt:lpstr>Вывод: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Планируемые результаты освоения рабочей программы в соответствии с обновленным ФГОС (2021 г.)</dc:title>
  <dc:creator>НИКИТА</dc:creator>
  <cp:lastModifiedBy>НИКИТА</cp:lastModifiedBy>
  <cp:revision>37</cp:revision>
  <dcterms:created xsi:type="dcterms:W3CDTF">2022-03-18T16:11:27Z</dcterms:created>
  <dcterms:modified xsi:type="dcterms:W3CDTF">2022-03-24T17:58:31Z</dcterms:modified>
</cp:coreProperties>
</file>